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9"/>
  </p:notesMasterIdLst>
  <p:sldIdLst>
    <p:sldId id="259" r:id="rId2"/>
    <p:sldId id="311" r:id="rId3"/>
    <p:sldId id="314" r:id="rId4"/>
    <p:sldId id="313" r:id="rId5"/>
    <p:sldId id="315" r:id="rId6"/>
    <p:sldId id="316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C39F-3901-4CBA-A80F-4B0D3569D87A}" type="datetimeFigureOut">
              <a:rPr lang="en-US" smtClean="0"/>
              <a:t>4/26/2017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933BF-5A18-47D1-94B5-DB382BEF4A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2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D011E-A785-4B82-9C3E-C80F9460C5E7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BFE78-E8DC-458E-BAA4-8588BDCAC950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0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F86D2-B48D-427B-B020-5946F3799724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43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EA71-2C53-4F6D-A0E9-F2A262C525D2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6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D0ECA-4923-4C4E-B905-908D71F8CEB5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02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C4EA-0A2F-43A0-9B4F-29DFF34E9604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6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61B5-8228-4013-9CF7-9AADD0E6A2A2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4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2547-ABB0-4EA0-B470-C03D2CECE9AB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1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DAF39-41F1-4F8D-825A-A8B2E412C6D0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7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3086-7BB1-4415-841A-DEFC31A40141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1C0C-FB0B-4C3F-A6FA-93CE82DAB2A5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5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554FF-9E53-4DFD-BB1B-F49FE512E45C}" type="datetime1">
              <a:rPr lang="en-US" smtClean="0"/>
              <a:t>4/26/2017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7911-DC9B-4A2A-BA69-BD22654B71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46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mailto:vseaman@incog.or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860612"/>
            <a:ext cx="7848600" cy="2326341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000066"/>
            </a:solidFill>
          </a:ln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OKR04 Employee Training Requirements</a:t>
            </a:r>
            <a:r>
              <a:rPr lang="en-US" sz="4000" dirty="0" smtClean="0">
                <a:solidFill>
                  <a:srgbClr val="000066"/>
                </a:solidFill>
                <a:latin typeface="Calibri" pitchFamily="34" charset="0"/>
              </a:rPr>
              <a:t/>
            </a:r>
            <a:br>
              <a:rPr lang="en-US" sz="4000" dirty="0" smtClean="0">
                <a:solidFill>
                  <a:srgbClr val="000066"/>
                </a:solidFill>
                <a:latin typeface="Calibri" pitchFamily="34" charset="0"/>
              </a:rPr>
            </a:br>
            <a:endParaRPr lang="en-US" sz="40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962400"/>
            <a:ext cx="6934200" cy="2362200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GCSA Employee Training</a:t>
            </a:r>
          </a:p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Nienhuis Park Community Center</a:t>
            </a:r>
          </a:p>
          <a:p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May 19,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2017</a:t>
            </a:r>
            <a:endParaRPr lang="en-US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Richard Smith, Stormwater Consultant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03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5910" y="152400"/>
            <a:ext cx="893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Searching OKR04</a:t>
            </a:r>
            <a:endParaRPr lang="en-US" sz="4400" u="sng" dirty="0">
              <a:solidFill>
                <a:schemeClr val="bg2">
                  <a:lumMod val="25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5910" y="1098598"/>
            <a:ext cx="8937938" cy="5413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“Employee Training” requirements are not consolidated.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Must search all of OKR04 text using key words.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INCOG used: “train, employee, educate, inform, staff”.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Some “finds” referred to educating the public; INCOG’s training focuses on MS4 employees.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All employee training requirements are in Part IV (MCMs).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Some are “must do”; others are “recommendations”.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One “recommendation” not done often by INCOG  requires local training of field workers – Part IV.3.b(5).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5910" y="152400"/>
            <a:ext cx="893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OKR04 Employee Training Parts</a:t>
            </a:r>
            <a:endParaRPr lang="en-US" sz="4400" u="sng" dirty="0">
              <a:solidFill>
                <a:schemeClr val="bg2">
                  <a:lumMod val="25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977559"/>
              </p:ext>
            </p:extLst>
          </p:nvPr>
        </p:nvGraphicFramePr>
        <p:xfrm>
          <a:off x="488463" y="1265639"/>
          <a:ext cx="8198337" cy="4881777"/>
        </p:xfrm>
        <a:graphic>
          <a:graphicData uri="http://schemas.openxmlformats.org/drawingml/2006/table">
            <a:tbl>
              <a:tblPr firstRow="1" firstCol="1" bandRow="1"/>
              <a:tblGrid>
                <a:gridCol w="2039584"/>
                <a:gridCol w="3133165"/>
                <a:gridCol w="3025588"/>
              </a:tblGrid>
              <a:tr h="4080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OKR04 Part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Topics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60640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IV.C.3.a(6)  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Hazards associated with illegal discharges.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Inform public employees about…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Improper disposal of waste.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6404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IV.C.3.b(4) 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Hazards associated with illegal discharges.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general public, employees and businesses.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08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Improper disposal of waste.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128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IV.C.3.b(5)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IDDE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identify and report stormwater illicit discharges.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educate field workers such as in maintenance, building inspectors, etc.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57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IV.C.4.b(3)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Construction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Requirements for inspection and enforcement of erosion and sediment control measures.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Recommendation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staff training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1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5910" y="152400"/>
            <a:ext cx="893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OKR04 Employee Training Parts</a:t>
            </a:r>
            <a:endParaRPr lang="en-US" sz="4400" u="sng" dirty="0">
              <a:solidFill>
                <a:schemeClr val="bg2">
                  <a:lumMod val="25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8876"/>
              </p:ext>
            </p:extLst>
          </p:nvPr>
        </p:nvGraphicFramePr>
        <p:xfrm>
          <a:off x="388619" y="1314030"/>
          <a:ext cx="8351968" cy="5048637"/>
        </p:xfrm>
        <a:graphic>
          <a:graphicData uri="http://schemas.openxmlformats.org/drawingml/2006/table">
            <a:tbl>
              <a:tblPr firstRow="1" firstCol="1" bandRow="1"/>
              <a:tblGrid>
                <a:gridCol w="2125981"/>
                <a:gridCol w="3348318"/>
                <a:gridCol w="2877669"/>
              </a:tblGrid>
              <a:tr h="488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OKR04 Part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Topics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</a:tr>
              <a:tr h="10898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IV.C.6.a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Good House-keeping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about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operation and maintenance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program... to reduce pollutant runoff…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training </a:t>
                      </a: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component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940"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IV.C.6.a(1)  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House-keeping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Park and open space maintenance.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employee training to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prevent and reduce stormwater pollution from...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Fleet and building maintenance.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65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construction and land disturbances.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89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Stormwater system maintenance.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76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IV.C.6.a(2)   </a:t>
                      </a: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Good House-keeping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Prevent and reduce stormwater pollution from MS4 activities.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Requirement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employee training to…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856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5910" y="152400"/>
            <a:ext cx="893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OKR04 Interpretation</a:t>
            </a:r>
            <a:endParaRPr lang="en-US" sz="4400" u="sng" dirty="0">
              <a:solidFill>
                <a:schemeClr val="bg2">
                  <a:lumMod val="25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5910" y="1098598"/>
            <a:ext cx="8937938" cy="5413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In the past, ODEQ has been generous in counting many types of learning experiences as employee training.</a:t>
            </a:r>
          </a:p>
          <a:p>
            <a:pPr marL="800100" lvl="1" indent="-342900">
              <a:spcBef>
                <a:spcPts val="1800"/>
              </a:spcBef>
              <a:buFontTx/>
              <a:buChar char="•"/>
            </a:pP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Internal staff meetings discussing stormwater,</a:t>
            </a:r>
          </a:p>
          <a:p>
            <a:pPr marL="800100" lvl="1" indent="-342900">
              <a:spcBef>
                <a:spcPts val="1800"/>
              </a:spcBef>
              <a:buFontTx/>
              <a:buChar char="•"/>
            </a:pP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Attending seminars, webinars, workshops, etc.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OKR04 does not define numbers, types, lengths, specific subjects or sources of training.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MS4s must keep records for Annual Reports.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INCOG tries to cover all OKR04-referenced topics, plus many more related and/or important to GCSA.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5910" y="152400"/>
            <a:ext cx="893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Considerations for Future Training</a:t>
            </a:r>
            <a:endParaRPr lang="en-US" sz="4400" u="sng" dirty="0">
              <a:solidFill>
                <a:schemeClr val="bg2">
                  <a:lumMod val="25000"/>
                </a:schemeClr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15910" y="1098598"/>
            <a:ext cx="8937938" cy="5413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Follow all requirements and advice from ODEQ.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Training will need to expand to field staff.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Maintain records on who, what, when, where.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Professional Certification programs: </a:t>
            </a:r>
          </a:p>
          <a:p>
            <a:pPr marL="800100" lvl="1" indent="-342900">
              <a:spcBef>
                <a:spcPts val="1800"/>
              </a:spcBef>
              <a:buFontTx/>
              <a:buChar char="•"/>
            </a:pP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Are abundant, wide variety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most excellent quality.</a:t>
            </a:r>
            <a:endParaRPr lang="en-US" sz="2800" i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1800"/>
              </a:spcBef>
              <a:buFontTx/>
              <a:buChar char="•"/>
            </a:pP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Are not offered or required by ODEQ or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EPA.</a:t>
            </a:r>
            <a:endParaRPr lang="en-US" sz="2800" i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marL="800100" lvl="1" indent="-342900">
              <a:spcBef>
                <a:spcPts val="1800"/>
              </a:spcBef>
              <a:buFontTx/>
              <a:buChar char="•"/>
            </a:pP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Most are costly, but many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MS4 staff want </a:t>
            </a:r>
            <a:r>
              <a:rPr lang="en-US" sz="2800" i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credentials.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INCOG wants feedback on improving its training.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7911-DC9B-4A2A-BA69-BD22654B71C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9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B596-432D-499C-9187-B7F052D1438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Picture 6" descr="GCSA sq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8906" y="4913772"/>
            <a:ext cx="1371600" cy="1442579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232" y="3496236"/>
            <a:ext cx="4413935" cy="24318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18360" y="2001578"/>
            <a:ext cx="4312692" cy="230832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Vernon Seaman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Manager, Envir. And Energy Planning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INCOG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Two West 2</a:t>
            </a:r>
            <a:r>
              <a:rPr lang="en-US" b="1" i="1" baseline="30000" dirty="0" smtClean="0">
                <a:solidFill>
                  <a:srgbClr val="002060"/>
                </a:solidFill>
              </a:rPr>
              <a:t>nd </a:t>
            </a:r>
            <a:r>
              <a:rPr lang="en-US" b="1" i="1" dirty="0" smtClean="0">
                <a:solidFill>
                  <a:srgbClr val="002060"/>
                </a:solidFill>
              </a:rPr>
              <a:t>Street, Ste 800 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Tulsa, OK 74103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(918) 579-9451</a:t>
            </a:r>
          </a:p>
          <a:p>
            <a:r>
              <a:rPr lang="en-US" b="1" dirty="0" smtClean="0">
                <a:hlinkClick r:id="rId5"/>
              </a:rPr>
              <a:t>vseaman@incog.org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25305" y="2901510"/>
            <a:ext cx="2268032" cy="5214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53235" y="569329"/>
            <a:ext cx="6844354" cy="707886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Questions ??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18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1919</TotalTime>
  <Words>483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OKR04 Employee Training Requirements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Required in the New OKR04 Permit</dc:title>
  <dc:creator>Richard Smith</dc:creator>
  <cp:lastModifiedBy>Richard Smith</cp:lastModifiedBy>
  <cp:revision>174</cp:revision>
  <dcterms:created xsi:type="dcterms:W3CDTF">2015-08-24T16:00:26Z</dcterms:created>
  <dcterms:modified xsi:type="dcterms:W3CDTF">2017-04-26T20:57:46Z</dcterms:modified>
</cp:coreProperties>
</file>